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6" r:id="rId11"/>
    <p:sldId id="28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SemiBold" panose="020B0706030804020204" pitchFamily="34" charset="0"/>
      <p:regular r:id="rId37"/>
      <p:bold r:id="rId38"/>
      <p:italic r:id="rId39"/>
      <p:boldItalic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Times" panose="02020603050405020304" pitchFamily="18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jSfRd+eN+9G0H4Eyb1T1Si02Y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168D03-1F40-4527-9AE0-3B23E1093B7D}">
  <a:tblStyle styleId="{6C168D03-1F40-4527-9AE0-3B23E1093B7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26" autoAdjust="0"/>
  </p:normalViewPr>
  <p:slideViewPr>
    <p:cSldViewPr snapToGrid="0">
      <p:cViewPr varScale="1">
        <p:scale>
          <a:sx n="86" d="100"/>
          <a:sy n="86" d="100"/>
        </p:scale>
        <p:origin x="15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Birds and butterflies can see ultraviolet.  Mantis shrimp are believed to have 16 different color based photoreceptors (but unlikely to process it like we do)</a:t>
            </a:r>
            <a:endParaRPr/>
          </a:p>
        </p:txBody>
      </p:sp>
      <p:sp>
        <p:nvSpPr>
          <p:cNvPr id="135" name="Google Shape;135;p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Birds and butterflies can see ultraviolet.  Mantis shrimp are believed to have 16 different color based photoreceptors (but unlikely to process it like we do)</a:t>
            </a:r>
            <a:endParaRPr/>
          </a:p>
        </p:txBody>
      </p:sp>
      <p:sp>
        <p:nvSpPr>
          <p:cNvPr id="135" name="Google Shape;135;p4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06686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10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Just briefly mention that PIL is out of date, it’s been replaced by Pillow, but the library is still PIL. I’ll use them interchangeably when I talk.</a:t>
            </a:r>
            <a:endParaRPr/>
          </a:p>
        </p:txBody>
      </p:sp>
      <p:sp>
        <p:nvSpPr>
          <p:cNvPr id="157" name="Google Shape;157;p10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0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0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10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latin typeface="Times"/>
                <a:ea typeface="Times"/>
                <a:cs typeface="Times"/>
                <a:sym typeface="Times"/>
              </a:rPr>
              <a:t>Image.open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 is a function in the Image library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Show is a _method_ on an image object.  Remind students about methods vs. functions</a:t>
            </a:r>
            <a:endParaRPr dirty="0"/>
          </a:p>
        </p:txBody>
      </p:sp>
      <p:sp>
        <p:nvSpPr>
          <p:cNvPr id="218" name="Google Shape;218;p10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0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Point out RGB is the format, width and height are a tuple!</a:t>
            </a:r>
            <a:endParaRPr/>
          </a:p>
        </p:txBody>
      </p:sp>
      <p:sp>
        <p:nvSpPr>
          <p:cNvPr id="226" name="Google Shape;226;p10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0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34" name="Google Shape;234;p10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0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Size is a tuple, as we’d expect.  Often we can assign it like this. ***</a:t>
            </a:r>
            <a:endParaRPr/>
          </a:p>
        </p:txBody>
      </p:sp>
      <p:sp>
        <p:nvSpPr>
          <p:cNvPr id="242" name="Google Shape;242;p10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10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Getpixel and putpixel are methods on an image</a:t>
            </a:r>
            <a:endParaRPr/>
          </a:p>
        </p:txBody>
      </p:sp>
      <p:sp>
        <p:nvSpPr>
          <p:cNvPr id="252" name="Google Shape;252;p10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Removes the red component for just the pixel at 0,0.  Not particularly interesting, but checks to see if they’ve been paying attention.</a:t>
            </a:r>
            <a:endParaRPr/>
          </a:p>
        </p:txBody>
      </p:sp>
      <p:sp>
        <p:nvSpPr>
          <p:cNvPr id="260" name="Google Shape;260;p11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9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p9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Save is also a method on an image object</a:t>
            </a:r>
            <a:endParaRPr/>
          </a:p>
        </p:txBody>
      </p:sp>
      <p:sp>
        <p:nvSpPr>
          <p:cNvPr id="268" name="Google Shape;268;p11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Talk this through!  We’ll reiterate this later when talking about what our expectations are for them.</a:t>
            </a:r>
            <a:endParaRPr/>
          </a:p>
        </p:txBody>
      </p:sp>
      <p:sp>
        <p:nvSpPr>
          <p:cNvPr id="276" name="Google Shape;276;p1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p1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Swaps the green and blue channels</a:t>
            </a:r>
            <a:endParaRPr/>
          </a:p>
        </p:txBody>
      </p:sp>
      <p:sp>
        <p:nvSpPr>
          <p:cNvPr id="283" name="Google Shape;283;p11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1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Lines 5 and 6 need to be updated to use the startX, startY, endX, endY</a:t>
            </a:r>
            <a:endParaRPr b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Original code: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drawRectangle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.putpixel((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"/>
                <a:ea typeface="Times"/>
                <a:cs typeface="Times"/>
                <a:sym typeface="Times"/>
              </a:rPr>
              <a:t>Desired: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drawRectangle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.putpixel((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1" name="Google Shape;291;p11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we do step 3, be sure to point out that we’re solving this silently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Live Coding: Goal will be to build this: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grayscale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.copy()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startY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b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endY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.getpixel((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gray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b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.putpixel((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gray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gray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gray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b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15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Talk about the protection really being a way to fail silently, but there are better ways to fail (exceptions) that they’ll learn about in later </a:t>
            </a:r>
            <a:r>
              <a:rPr lang="en-US" dirty="0" err="1"/>
              <a:t>clases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1" name="Google Shape;311;p11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1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1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9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96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all have different personal experiences.  I can’t adjudicate fairness in the world and the playing field is never level.  Remember that we all have our own personal struggles and do your best.</a:t>
            </a:r>
            <a:endParaRPr/>
          </a:p>
        </p:txBody>
      </p:sp>
      <p:sp>
        <p:nvSpPr>
          <p:cNvPr id="97" name="Google Shape;97;p9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Past students created these!</a:t>
            </a:r>
            <a:endParaRPr dirty="0"/>
          </a:p>
        </p:txBody>
      </p:sp>
      <p:sp>
        <p:nvSpPr>
          <p:cNvPr id="109" name="Google Shape;10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10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0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10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" name="Google Shape;149;p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3"/>
          <p:cNvSpPr txBox="1"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3"/>
          <p:cNvSpPr txBox="1"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56A"/>
              </a:buClr>
              <a:buSzPts val="3000"/>
              <a:buNone/>
              <a:defRPr sz="3000">
                <a:solidFill>
                  <a:srgbClr val="63656A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98B92"/>
              </a:buClr>
              <a:buSzPts val="2800"/>
              <a:buNone/>
              <a:defRPr>
                <a:solidFill>
                  <a:srgbClr val="898B92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98B92"/>
              </a:buClr>
              <a:buSzPts val="2400"/>
              <a:buNone/>
              <a:defRPr>
                <a:solidFill>
                  <a:srgbClr val="898B92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73"/>
          <p:cNvSpPr/>
          <p:nvPr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73"/>
          <p:cNvSpPr txBox="1">
            <a:spLocks noGrp="1"/>
          </p:cNvSpPr>
          <p:nvPr>
            <p:ph type="body" idx="2"/>
          </p:nvPr>
        </p:nvSpPr>
        <p:spPr>
          <a:xfrm>
            <a:off x="3086100" y="5257800"/>
            <a:ext cx="601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alibri"/>
              <a:buNone/>
              <a:defRPr sz="2000" b="0" i="1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">
  <p:cSld name="Footer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type="obj">
  <p:cSld name="OBJECT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5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5"/>
          <p:cNvSpPr txBox="1"/>
          <p:nvPr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">
  <p:cSld name="1_Bullets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5"/>
          <p:cNvSpPr txBox="1"/>
          <p:nvPr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5"/>
          <p:cNvSpPr txBox="1"/>
          <p:nvPr/>
        </p:nvSpPr>
        <p:spPr>
          <a:xfrm>
            <a:off x="609600" y="1524000"/>
            <a:ext cx="5215467" cy="473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Identify key steps in executing an instruction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Identify  (and solve) key problems as we try to execute instructions quickly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Idle resources 🡪 “pipelining”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Control Hazards 🡪 “speculation”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Data hazards 🡪 “forwarding”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x86 is terrible 🡪 “micro ops”</a:t>
            </a:r>
            <a:endParaRPr sz="1800" b="0" i="0" u="none" strike="noStrike" cap="none">
              <a:solidFill>
                <a:srgbClr val="0169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Push for more 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Deeper pipelining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Exploiting instruction-level parallelism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See how these lesson apply in a modern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Learn how to exploit them in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85"/>
          <p:cNvSpPr txBox="1">
            <a:spLocks noGrp="1"/>
          </p:cNvSpPr>
          <p:nvPr>
            <p:ph type="body" idx="1"/>
          </p:nvPr>
        </p:nvSpPr>
        <p:spPr>
          <a:xfrm>
            <a:off x="5951538" y="1524000"/>
            <a:ext cx="5630862" cy="473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bed Figure">
  <p:cSld name="Described Figure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body" idx="1"/>
          </p:nvPr>
        </p:nvSpPr>
        <p:spPr>
          <a:xfrm>
            <a:off x="609600" y="1447799"/>
            <a:ext cx="5334000" cy="467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169A0"/>
              </a:buClr>
              <a:buSzPts val="2400"/>
              <a:buChar char="–"/>
              <a:defRPr sz="2400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Trouble Large">
  <p:cSld name="Double Trouble Large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7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7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7"/>
          <p:cNvSpPr txBox="1">
            <a:spLocks noGrp="1"/>
          </p:cNvSpPr>
          <p:nvPr>
            <p:ph type="body" idx="1"/>
          </p:nvPr>
        </p:nvSpPr>
        <p:spPr>
          <a:xfrm>
            <a:off x="609599" y="1524000"/>
            <a:ext cx="5333999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7"/>
          <p:cNvSpPr txBox="1">
            <a:spLocks noGrp="1"/>
          </p:cNvSpPr>
          <p:nvPr>
            <p:ph type="body" idx="2"/>
          </p:nvPr>
        </p:nvSpPr>
        <p:spPr>
          <a:xfrm>
            <a:off x="6248400" y="1524000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7"/>
          <p:cNvSpPr txBox="1">
            <a:spLocks noGrp="1"/>
          </p:cNvSpPr>
          <p:nvPr>
            <p:ph type="body" idx="3"/>
          </p:nvPr>
        </p:nvSpPr>
        <p:spPr>
          <a:xfrm>
            <a:off x="609601" y="4185266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7"/>
          <p:cNvSpPr txBox="1">
            <a:spLocks noGrp="1"/>
          </p:cNvSpPr>
          <p:nvPr>
            <p:ph type="body" idx="4"/>
          </p:nvPr>
        </p:nvSpPr>
        <p:spPr>
          <a:xfrm>
            <a:off x="6248399" y="4185266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uble Trouble Large">
  <p:cSld name="1_Double Trouble Large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8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8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8"/>
          <p:cNvSpPr txBox="1">
            <a:spLocks noGrp="1"/>
          </p:cNvSpPr>
          <p:nvPr>
            <p:ph type="body" idx="2"/>
          </p:nvPr>
        </p:nvSpPr>
        <p:spPr>
          <a:xfrm>
            <a:off x="609600" y="5334000"/>
            <a:ext cx="109728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ouble Trouble Large">
  <p:cSld name="2_Double Trouble Large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9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9"/>
          <p:cNvSpPr txBox="1">
            <a:spLocks noGrp="1"/>
          </p:cNvSpPr>
          <p:nvPr>
            <p:ph type="body" idx="1"/>
          </p:nvPr>
        </p:nvSpPr>
        <p:spPr>
          <a:xfrm>
            <a:off x="609600" y="762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9"/>
          <p:cNvSpPr txBox="1">
            <a:spLocks noGrp="1"/>
          </p:cNvSpPr>
          <p:nvPr>
            <p:ph type="body" idx="2"/>
          </p:nvPr>
        </p:nvSpPr>
        <p:spPr>
          <a:xfrm>
            <a:off x="609600" y="5334000"/>
            <a:ext cx="109728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">
  <p:cSld name="Big Graph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0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0"/>
          <p:cNvSpPr>
            <a:spLocks noGrp="1"/>
          </p:cNvSpPr>
          <p:nvPr>
            <p:ph type="chart" idx="2"/>
          </p:nvPr>
        </p:nvSpPr>
        <p:spPr>
          <a:xfrm>
            <a:off x="76200" y="1600200"/>
            <a:ext cx="1203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+Footer">
  <p:cSld name="Header+Footer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1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2"/>
          <p:cNvSpPr txBox="1"/>
          <p:nvPr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13;p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647" y="6400800"/>
            <a:ext cx="1815353" cy="39431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csd.edu/cse8afa23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nc-sa/4.0/?ref=chooser-v1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533400" y="304800"/>
            <a:ext cx="10668000" cy="91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US" sz="3200" dirty="0"/>
              <a:t>CSE 8A – Introduction to </a:t>
            </a:r>
            <a:br>
              <a:rPr lang="en-US" sz="3200" dirty="0"/>
            </a:br>
            <a:r>
              <a:rPr lang="en-US" sz="3200" dirty="0"/>
              <a:t>Programming and Computational Problem Solving I</a:t>
            </a:r>
            <a:endParaRPr sz="3200" dirty="0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1792941" y="1538970"/>
            <a:ext cx="8534400" cy="20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56A"/>
              </a:buClr>
              <a:buSzPts val="3000"/>
              <a:buNone/>
            </a:pPr>
            <a:r>
              <a:rPr lang="en-US">
                <a:solidFill>
                  <a:schemeClr val="dk1"/>
                </a:solidFill>
              </a:rPr>
              <a:t>Introduction to Image Processing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0" y="2390599"/>
            <a:ext cx="626023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get help: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Website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https://sites.google.com/ucsd.edu/cse8afa23/home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0" y="5436288"/>
            <a:ext cx="251184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based, in part, on materials from Dan Zingaro, Beth Simon, and Christine Alvarado.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0" y="3681962"/>
            <a:ext cx="5486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Piazza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brief questions or logistic questions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 Hours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help with homework/setting up computer To get help, use Autograder (directions on piazza)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homework/conceptual help</a:t>
            </a:r>
            <a:endParaRPr/>
          </a:p>
        </p:txBody>
      </p:sp>
      <p:pic>
        <p:nvPicPr>
          <p:cNvPr id="64" name="Google Shape;64;p1" descr="Python-4ed-MediaComp-cov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9813" y="4973325"/>
            <a:ext cx="1376187" cy="18158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B3E6C0F-30C5-FF59-8A30-C3C966B0B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69"/>
            <a:ext cx="844814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CS1-LLMs Materials © 2023 by Leo Porter, Dan Zingaro, Beth Simon, and Christine Alvarado is licensed under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4500"/>
                </a:solidFill>
                <a:effectLst/>
                <a:latin typeface="Source Sans Pro" panose="020B0503030403020204" pitchFamily="34" charset="0"/>
                <a:hlinkClick r:id="rId5"/>
              </a:rPr>
              <a:t>CC BY-NC-SA 4.0 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14500"/>
                </a:solidFill>
                <a:effectLst/>
                <a:latin typeface="Source Sans Pro" panose="020B0503030403020204" pitchFamily="34" charset="0"/>
              </a:rPr>
              <a:t>      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hlinkClick r:id="rId5"/>
            <a:extLst>
              <a:ext uri="{FF2B5EF4-FFF2-40B4-BE49-F238E27FC236}">
                <a16:creationId xmlns:a16="http://schemas.microsoft.com/office/drawing/2014/main" id="{F0D62727-77FE-DB9D-6AA4-B83CA8CB20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04175" y="6879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98060E63-66CD-8849-C37E-5BEE57BBE5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5638" y="68793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Images are collections of pixels</a:t>
            </a:r>
            <a:endParaRPr dirty="0"/>
          </a:p>
        </p:txBody>
      </p:sp>
      <p:grpSp>
        <p:nvGrpSpPr>
          <p:cNvPr id="4" name="Google Shape;170;p104">
            <a:extLst>
              <a:ext uri="{FF2B5EF4-FFF2-40B4-BE49-F238E27FC236}">
                <a16:creationId xmlns:a16="http://schemas.microsoft.com/office/drawing/2014/main" id="{1D99DEF9-5647-F44A-95AC-1DA5FD5DBFF4}"/>
              </a:ext>
            </a:extLst>
          </p:cNvPr>
          <p:cNvGrpSpPr/>
          <p:nvPr/>
        </p:nvGrpSpPr>
        <p:grpSpPr>
          <a:xfrm>
            <a:off x="6486293" y="2746220"/>
            <a:ext cx="1885950" cy="2286000"/>
            <a:chOff x="1524000" y="1600200"/>
            <a:chExt cx="3733800" cy="4114800"/>
          </a:xfrm>
        </p:grpSpPr>
        <p:sp>
          <p:nvSpPr>
            <p:cNvPr id="5" name="Google Shape;171;p104">
              <a:extLst>
                <a:ext uri="{FF2B5EF4-FFF2-40B4-BE49-F238E27FC236}">
                  <a16:creationId xmlns:a16="http://schemas.microsoft.com/office/drawing/2014/main" id="{8FD053BF-ADEE-B1AC-1457-F5CDBA43925B}"/>
                </a:ext>
              </a:extLst>
            </p:cNvPr>
            <p:cNvSpPr/>
            <p:nvPr/>
          </p:nvSpPr>
          <p:spPr>
            <a:xfrm>
              <a:off x="1524000" y="1600200"/>
              <a:ext cx="3733800" cy="4114800"/>
            </a:xfrm>
            <a:prstGeom prst="rect">
              <a:avLst/>
            </a:prstGeom>
            <a:noFill/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" name="Google Shape;172;p104">
              <a:extLst>
                <a:ext uri="{FF2B5EF4-FFF2-40B4-BE49-F238E27FC236}">
                  <a16:creationId xmlns:a16="http://schemas.microsoft.com/office/drawing/2014/main" id="{62571198-8FA5-F8F9-AEAC-0E247BAA73E3}"/>
                </a:ext>
              </a:extLst>
            </p:cNvPr>
            <p:cNvCxnSpPr/>
            <p:nvPr/>
          </p:nvCxnSpPr>
          <p:spPr>
            <a:xfrm>
              <a:off x="1524000" y="20574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173;p104">
              <a:extLst>
                <a:ext uri="{FF2B5EF4-FFF2-40B4-BE49-F238E27FC236}">
                  <a16:creationId xmlns:a16="http://schemas.microsoft.com/office/drawing/2014/main" id="{2B6B9F57-88D9-0213-F6F3-E7201F824080}"/>
                </a:ext>
              </a:extLst>
            </p:cNvPr>
            <p:cNvCxnSpPr/>
            <p:nvPr/>
          </p:nvCxnSpPr>
          <p:spPr>
            <a:xfrm>
              <a:off x="1524000" y="25146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174;p104">
              <a:extLst>
                <a:ext uri="{FF2B5EF4-FFF2-40B4-BE49-F238E27FC236}">
                  <a16:creationId xmlns:a16="http://schemas.microsoft.com/office/drawing/2014/main" id="{D714FC65-8B90-390A-D778-C1746348C1A0}"/>
                </a:ext>
              </a:extLst>
            </p:cNvPr>
            <p:cNvCxnSpPr/>
            <p:nvPr/>
          </p:nvCxnSpPr>
          <p:spPr>
            <a:xfrm>
              <a:off x="1524000" y="29718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175;p104">
              <a:extLst>
                <a:ext uri="{FF2B5EF4-FFF2-40B4-BE49-F238E27FC236}">
                  <a16:creationId xmlns:a16="http://schemas.microsoft.com/office/drawing/2014/main" id="{737A99A6-1828-52E1-8BA8-E0B2781551C1}"/>
                </a:ext>
              </a:extLst>
            </p:cNvPr>
            <p:cNvCxnSpPr/>
            <p:nvPr/>
          </p:nvCxnSpPr>
          <p:spPr>
            <a:xfrm>
              <a:off x="1524000" y="34290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76;p104">
              <a:extLst>
                <a:ext uri="{FF2B5EF4-FFF2-40B4-BE49-F238E27FC236}">
                  <a16:creationId xmlns:a16="http://schemas.microsoft.com/office/drawing/2014/main" id="{EA61082F-947C-D211-526B-6370F99B2563}"/>
                </a:ext>
              </a:extLst>
            </p:cNvPr>
            <p:cNvCxnSpPr/>
            <p:nvPr/>
          </p:nvCxnSpPr>
          <p:spPr>
            <a:xfrm>
              <a:off x="1524000" y="38862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77;p104">
              <a:extLst>
                <a:ext uri="{FF2B5EF4-FFF2-40B4-BE49-F238E27FC236}">
                  <a16:creationId xmlns:a16="http://schemas.microsoft.com/office/drawing/2014/main" id="{AE6EE3E1-106F-6B63-D8B5-8E2FC8EB32EB}"/>
                </a:ext>
              </a:extLst>
            </p:cNvPr>
            <p:cNvCxnSpPr/>
            <p:nvPr/>
          </p:nvCxnSpPr>
          <p:spPr>
            <a:xfrm>
              <a:off x="1524000" y="43434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78;p104">
              <a:extLst>
                <a:ext uri="{FF2B5EF4-FFF2-40B4-BE49-F238E27FC236}">
                  <a16:creationId xmlns:a16="http://schemas.microsoft.com/office/drawing/2014/main" id="{8ED09D6A-BE53-7D62-6255-86ABCF1E3B01}"/>
                </a:ext>
              </a:extLst>
            </p:cNvPr>
            <p:cNvCxnSpPr/>
            <p:nvPr/>
          </p:nvCxnSpPr>
          <p:spPr>
            <a:xfrm>
              <a:off x="1524000" y="48006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79;p104">
              <a:extLst>
                <a:ext uri="{FF2B5EF4-FFF2-40B4-BE49-F238E27FC236}">
                  <a16:creationId xmlns:a16="http://schemas.microsoft.com/office/drawing/2014/main" id="{AA357CD5-41EC-B170-AEAD-47FF2EEB7EDE}"/>
                </a:ext>
              </a:extLst>
            </p:cNvPr>
            <p:cNvCxnSpPr/>
            <p:nvPr/>
          </p:nvCxnSpPr>
          <p:spPr>
            <a:xfrm>
              <a:off x="1524000" y="52578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80;p104">
              <a:extLst>
                <a:ext uri="{FF2B5EF4-FFF2-40B4-BE49-F238E27FC236}">
                  <a16:creationId xmlns:a16="http://schemas.microsoft.com/office/drawing/2014/main" id="{C2971441-F8DB-753D-B48D-93CF9F45BE41}"/>
                </a:ext>
              </a:extLst>
            </p:cNvPr>
            <p:cNvCxnSpPr/>
            <p:nvPr/>
          </p:nvCxnSpPr>
          <p:spPr>
            <a:xfrm>
              <a:off x="2058298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81;p104">
              <a:extLst>
                <a:ext uri="{FF2B5EF4-FFF2-40B4-BE49-F238E27FC236}">
                  <a16:creationId xmlns:a16="http://schemas.microsoft.com/office/drawing/2014/main" id="{3E3B94C1-DEAB-F807-AB9C-BBAA4308C238}"/>
                </a:ext>
              </a:extLst>
            </p:cNvPr>
            <p:cNvCxnSpPr/>
            <p:nvPr/>
          </p:nvCxnSpPr>
          <p:spPr>
            <a:xfrm>
              <a:off x="2589452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82;p104">
              <a:extLst>
                <a:ext uri="{FF2B5EF4-FFF2-40B4-BE49-F238E27FC236}">
                  <a16:creationId xmlns:a16="http://schemas.microsoft.com/office/drawing/2014/main" id="{BE6D50BB-8766-6E31-A40F-7CE3E380C59F}"/>
                </a:ext>
              </a:extLst>
            </p:cNvPr>
            <p:cNvCxnSpPr/>
            <p:nvPr/>
          </p:nvCxnSpPr>
          <p:spPr>
            <a:xfrm>
              <a:off x="3123750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83;p104">
              <a:extLst>
                <a:ext uri="{FF2B5EF4-FFF2-40B4-BE49-F238E27FC236}">
                  <a16:creationId xmlns:a16="http://schemas.microsoft.com/office/drawing/2014/main" id="{9EFBD567-E8F6-B6D7-5A96-3EFC2BAB4087}"/>
                </a:ext>
              </a:extLst>
            </p:cNvPr>
            <p:cNvCxnSpPr/>
            <p:nvPr/>
          </p:nvCxnSpPr>
          <p:spPr>
            <a:xfrm>
              <a:off x="3658048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4;p104">
              <a:extLst>
                <a:ext uri="{FF2B5EF4-FFF2-40B4-BE49-F238E27FC236}">
                  <a16:creationId xmlns:a16="http://schemas.microsoft.com/office/drawing/2014/main" id="{AC14EEC0-AB04-493E-AC9B-424D7FBD5E09}"/>
                </a:ext>
              </a:extLst>
            </p:cNvPr>
            <p:cNvCxnSpPr/>
            <p:nvPr/>
          </p:nvCxnSpPr>
          <p:spPr>
            <a:xfrm>
              <a:off x="4192346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85;p104">
              <a:extLst>
                <a:ext uri="{FF2B5EF4-FFF2-40B4-BE49-F238E27FC236}">
                  <a16:creationId xmlns:a16="http://schemas.microsoft.com/office/drawing/2014/main" id="{2C2A336B-CD2B-31D3-A5BE-AD001EEE079B}"/>
                </a:ext>
              </a:extLst>
            </p:cNvPr>
            <p:cNvCxnSpPr/>
            <p:nvPr/>
          </p:nvCxnSpPr>
          <p:spPr>
            <a:xfrm>
              <a:off x="4723502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" name="Google Shape;186;p104">
              <a:extLst>
                <a:ext uri="{FF2B5EF4-FFF2-40B4-BE49-F238E27FC236}">
                  <a16:creationId xmlns:a16="http://schemas.microsoft.com/office/drawing/2014/main" id="{388C2D9B-A4BE-FD66-BD31-5B97F7614B92}"/>
                </a:ext>
              </a:extLst>
            </p:cNvPr>
            <p:cNvSpPr/>
            <p:nvPr/>
          </p:nvSpPr>
          <p:spPr>
            <a:xfrm>
              <a:off x="2589452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7;p104">
              <a:extLst>
                <a:ext uri="{FF2B5EF4-FFF2-40B4-BE49-F238E27FC236}">
                  <a16:creationId xmlns:a16="http://schemas.microsoft.com/office/drawing/2014/main" id="{E2056868-3794-6171-46CA-3783E1E183F0}"/>
                </a:ext>
              </a:extLst>
            </p:cNvPr>
            <p:cNvSpPr/>
            <p:nvPr/>
          </p:nvSpPr>
          <p:spPr>
            <a:xfrm>
              <a:off x="3123750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8;p104">
              <a:extLst>
                <a:ext uri="{FF2B5EF4-FFF2-40B4-BE49-F238E27FC236}">
                  <a16:creationId xmlns:a16="http://schemas.microsoft.com/office/drawing/2014/main" id="{4751DAFB-3B19-38E5-4588-522121C3B812}"/>
                </a:ext>
              </a:extLst>
            </p:cNvPr>
            <p:cNvSpPr/>
            <p:nvPr/>
          </p:nvSpPr>
          <p:spPr>
            <a:xfrm>
              <a:off x="3658048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9;p104">
              <a:extLst>
                <a:ext uri="{FF2B5EF4-FFF2-40B4-BE49-F238E27FC236}">
                  <a16:creationId xmlns:a16="http://schemas.microsoft.com/office/drawing/2014/main" id="{98087048-C587-EB08-697C-844D52A0E2FA}"/>
                </a:ext>
              </a:extLst>
            </p:cNvPr>
            <p:cNvSpPr/>
            <p:nvPr/>
          </p:nvSpPr>
          <p:spPr>
            <a:xfrm>
              <a:off x="2589452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90;p104">
              <a:extLst>
                <a:ext uri="{FF2B5EF4-FFF2-40B4-BE49-F238E27FC236}">
                  <a16:creationId xmlns:a16="http://schemas.microsoft.com/office/drawing/2014/main" id="{8A8D22D8-9342-E745-B013-87C50F85FFE6}"/>
                </a:ext>
              </a:extLst>
            </p:cNvPr>
            <p:cNvSpPr/>
            <p:nvPr/>
          </p:nvSpPr>
          <p:spPr>
            <a:xfrm>
              <a:off x="3123750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91;p104">
              <a:extLst>
                <a:ext uri="{FF2B5EF4-FFF2-40B4-BE49-F238E27FC236}">
                  <a16:creationId xmlns:a16="http://schemas.microsoft.com/office/drawing/2014/main" id="{09E61FC3-6F55-5E26-FBC9-312DD218BB96}"/>
                </a:ext>
              </a:extLst>
            </p:cNvPr>
            <p:cNvSpPr/>
            <p:nvPr/>
          </p:nvSpPr>
          <p:spPr>
            <a:xfrm>
              <a:off x="3658048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92;p104">
              <a:extLst>
                <a:ext uri="{FF2B5EF4-FFF2-40B4-BE49-F238E27FC236}">
                  <a16:creationId xmlns:a16="http://schemas.microsoft.com/office/drawing/2014/main" id="{C11BCB6D-CF7F-73FD-5D34-00AF387CD3E9}"/>
                </a:ext>
              </a:extLst>
            </p:cNvPr>
            <p:cNvSpPr/>
            <p:nvPr/>
          </p:nvSpPr>
          <p:spPr>
            <a:xfrm>
              <a:off x="4192346" y="2971800"/>
              <a:ext cx="531156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93;p104">
              <a:extLst>
                <a:ext uri="{FF2B5EF4-FFF2-40B4-BE49-F238E27FC236}">
                  <a16:creationId xmlns:a16="http://schemas.microsoft.com/office/drawing/2014/main" id="{B62F4225-D273-1D9A-B0AE-8FC2B6A071E5}"/>
                </a:ext>
              </a:extLst>
            </p:cNvPr>
            <p:cNvSpPr/>
            <p:nvPr/>
          </p:nvSpPr>
          <p:spPr>
            <a:xfrm>
              <a:off x="2058298" y="2971800"/>
              <a:ext cx="531154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94;p104">
              <a:extLst>
                <a:ext uri="{FF2B5EF4-FFF2-40B4-BE49-F238E27FC236}">
                  <a16:creationId xmlns:a16="http://schemas.microsoft.com/office/drawing/2014/main" id="{BBE050DC-B0AD-FA26-343E-1B632353795E}"/>
                </a:ext>
              </a:extLst>
            </p:cNvPr>
            <p:cNvSpPr/>
            <p:nvPr/>
          </p:nvSpPr>
          <p:spPr>
            <a:xfrm>
              <a:off x="3126894" y="34290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00A8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95;p104">
              <a:extLst>
                <a:ext uri="{FF2B5EF4-FFF2-40B4-BE49-F238E27FC236}">
                  <a16:creationId xmlns:a16="http://schemas.microsoft.com/office/drawing/2014/main" id="{1E987D16-87FA-ED94-CDF8-C7CFE4FC8AE1}"/>
                </a:ext>
              </a:extLst>
            </p:cNvPr>
            <p:cNvSpPr/>
            <p:nvPr/>
          </p:nvSpPr>
          <p:spPr>
            <a:xfrm>
              <a:off x="2592596" y="34290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96;p104">
              <a:extLst>
                <a:ext uri="{FF2B5EF4-FFF2-40B4-BE49-F238E27FC236}">
                  <a16:creationId xmlns:a16="http://schemas.microsoft.com/office/drawing/2014/main" id="{C972E1D1-E739-EC31-79FE-DDB937E7803B}"/>
                </a:ext>
              </a:extLst>
            </p:cNvPr>
            <p:cNvSpPr/>
            <p:nvPr/>
          </p:nvSpPr>
          <p:spPr>
            <a:xfrm>
              <a:off x="3661192" y="3429000"/>
              <a:ext cx="531154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97;p104">
              <a:extLst>
                <a:ext uri="{FF2B5EF4-FFF2-40B4-BE49-F238E27FC236}">
                  <a16:creationId xmlns:a16="http://schemas.microsoft.com/office/drawing/2014/main" id="{46781C4E-AF4E-8522-64A1-16E8BC6904B1}"/>
                </a:ext>
              </a:extLst>
            </p:cNvPr>
            <p:cNvSpPr/>
            <p:nvPr/>
          </p:nvSpPr>
          <p:spPr>
            <a:xfrm>
              <a:off x="3126894" y="38862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98;p104">
              <a:extLst>
                <a:ext uri="{FF2B5EF4-FFF2-40B4-BE49-F238E27FC236}">
                  <a16:creationId xmlns:a16="http://schemas.microsoft.com/office/drawing/2014/main" id="{16D237C4-2F7D-0BBB-491A-3C754A7C35ED}"/>
                </a:ext>
              </a:extLst>
            </p:cNvPr>
            <p:cNvSpPr/>
            <p:nvPr/>
          </p:nvSpPr>
          <p:spPr>
            <a:xfrm>
              <a:off x="3123750" y="43434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99;p104">
              <a:extLst>
                <a:ext uri="{FF2B5EF4-FFF2-40B4-BE49-F238E27FC236}">
                  <a16:creationId xmlns:a16="http://schemas.microsoft.com/office/drawing/2014/main" id="{00BC27E3-9F61-7755-42A4-DB7231AF107F}"/>
                </a:ext>
              </a:extLst>
            </p:cNvPr>
            <p:cNvSpPr/>
            <p:nvPr/>
          </p:nvSpPr>
          <p:spPr>
            <a:xfrm>
              <a:off x="3123750" y="48006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00;p104">
              <a:extLst>
                <a:ext uri="{FF2B5EF4-FFF2-40B4-BE49-F238E27FC236}">
                  <a16:creationId xmlns:a16="http://schemas.microsoft.com/office/drawing/2014/main" id="{5109A060-72B7-ACA5-C64A-CFBD11C8DB40}"/>
                </a:ext>
              </a:extLst>
            </p:cNvPr>
            <p:cNvSpPr/>
            <p:nvPr/>
          </p:nvSpPr>
          <p:spPr>
            <a:xfrm>
              <a:off x="3661192" y="4334828"/>
              <a:ext cx="531154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01;p104">
              <a:extLst>
                <a:ext uri="{FF2B5EF4-FFF2-40B4-BE49-F238E27FC236}">
                  <a16:creationId xmlns:a16="http://schemas.microsoft.com/office/drawing/2014/main" id="{E32919A8-ACF4-09A1-CE84-7DCF3FDF6E3A}"/>
                </a:ext>
              </a:extLst>
            </p:cNvPr>
            <p:cNvSpPr/>
            <p:nvPr/>
          </p:nvSpPr>
          <p:spPr>
            <a:xfrm>
              <a:off x="3658048" y="48006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02;p104">
              <a:extLst>
                <a:ext uri="{FF2B5EF4-FFF2-40B4-BE49-F238E27FC236}">
                  <a16:creationId xmlns:a16="http://schemas.microsoft.com/office/drawing/2014/main" id="{F3D4E6CA-649E-5FFE-C6B9-7A36061465FB}"/>
                </a:ext>
              </a:extLst>
            </p:cNvPr>
            <p:cNvSpPr/>
            <p:nvPr/>
          </p:nvSpPr>
          <p:spPr>
            <a:xfrm>
              <a:off x="4192346" y="38862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2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Common Colors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D5C383-27D8-1E70-5F4B-B1E215846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0710"/>
              </p:ext>
            </p:extLst>
          </p:nvPr>
        </p:nvGraphicFramePr>
        <p:xfrm>
          <a:off x="877229" y="1466798"/>
          <a:ext cx="5356303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995">
                  <a:extLst>
                    <a:ext uri="{9D8B030D-6E8A-4147-A177-3AD203B41FA5}">
                      <a16:colId xmlns:a16="http://schemas.microsoft.com/office/drawing/2014/main" val="4070509801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3719212158"/>
                    </a:ext>
                  </a:extLst>
                </a:gridCol>
                <a:gridCol w="1070517">
                  <a:extLst>
                    <a:ext uri="{9D8B030D-6E8A-4147-A177-3AD203B41FA5}">
                      <a16:colId xmlns:a16="http://schemas.microsoft.com/office/drawing/2014/main" val="1982714197"/>
                    </a:ext>
                  </a:extLst>
                </a:gridCol>
                <a:gridCol w="1137425">
                  <a:extLst>
                    <a:ext uri="{9D8B030D-6E8A-4147-A177-3AD203B41FA5}">
                      <a16:colId xmlns:a16="http://schemas.microsoft.com/office/drawing/2014/main" val="3296636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6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Black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14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9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255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20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Yellow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7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Magenta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31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Cyan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171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86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3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Pillow* – the image processing library for Python</a:t>
            </a:r>
            <a:endParaRPr/>
          </a:p>
        </p:txBody>
      </p:sp>
      <p:sp>
        <p:nvSpPr>
          <p:cNvPr id="160" name="Google Shape;160;p103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/>
              <a:t>Needs to be installed.  Install by going to terminal and run: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pip install pillow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OR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pip3 install pillow</a:t>
            </a:r>
            <a:endParaRPr/>
          </a:p>
        </p:txBody>
      </p:sp>
      <p:pic>
        <p:nvPicPr>
          <p:cNvPr id="161" name="Google Shape;16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3676787"/>
            <a:ext cx="9109182" cy="16572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3"/>
          <p:cNvSpPr txBox="1"/>
          <p:nvPr/>
        </p:nvSpPr>
        <p:spPr>
          <a:xfrm>
            <a:off x="2580362" y="6388274"/>
            <a:ext cx="71273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Was PIL for Python 2.  Pillow is the new version of PIL.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4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Pixels in an Image (using PIL)</a:t>
            </a:r>
            <a:endParaRPr/>
          </a:p>
        </p:txBody>
      </p:sp>
      <p:sp>
        <p:nvSpPr>
          <p:cNvPr id="169" name="Google Shape;169;p104"/>
          <p:cNvSpPr txBox="1">
            <a:spLocks noGrp="1"/>
          </p:cNvSpPr>
          <p:nvPr>
            <p:ph type="body" idx="1"/>
          </p:nvPr>
        </p:nvSpPr>
        <p:spPr>
          <a:xfrm>
            <a:off x="249238" y="971612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image is an object which contains a 2-dimensional array of (Red, Green, Blue) values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Each Pixel in the Picture is at a particular coordinate, with x==0, y==0 at the </a:t>
            </a:r>
            <a:r>
              <a:rPr lang="en-US" b="1"/>
              <a:t>upper</a:t>
            </a:r>
            <a:r>
              <a:rPr lang="en-US"/>
              <a:t>-left-hand corner of the picture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urier New"/>
              <a:buNone/>
            </a:pPr>
            <a:r>
              <a:rPr lang="en-US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/>
          </a:p>
        </p:txBody>
      </p:sp>
      <p:grpSp>
        <p:nvGrpSpPr>
          <p:cNvPr id="170" name="Google Shape;170;p104"/>
          <p:cNvGrpSpPr/>
          <p:nvPr/>
        </p:nvGrpSpPr>
        <p:grpSpPr>
          <a:xfrm>
            <a:off x="7935913" y="4162425"/>
            <a:ext cx="1885950" cy="2286000"/>
            <a:chOff x="1524000" y="1600200"/>
            <a:chExt cx="3733800" cy="4114800"/>
          </a:xfrm>
        </p:grpSpPr>
        <p:sp>
          <p:nvSpPr>
            <p:cNvPr id="171" name="Google Shape;171;p104"/>
            <p:cNvSpPr/>
            <p:nvPr/>
          </p:nvSpPr>
          <p:spPr>
            <a:xfrm>
              <a:off x="1524000" y="1600200"/>
              <a:ext cx="3733800" cy="4114800"/>
            </a:xfrm>
            <a:prstGeom prst="rect">
              <a:avLst/>
            </a:prstGeom>
            <a:noFill/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" name="Google Shape;172;p104"/>
            <p:cNvCxnSpPr/>
            <p:nvPr/>
          </p:nvCxnSpPr>
          <p:spPr>
            <a:xfrm>
              <a:off x="1524000" y="20574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" name="Google Shape;173;p104"/>
            <p:cNvCxnSpPr/>
            <p:nvPr/>
          </p:nvCxnSpPr>
          <p:spPr>
            <a:xfrm>
              <a:off x="1524000" y="25146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" name="Google Shape;174;p104"/>
            <p:cNvCxnSpPr/>
            <p:nvPr/>
          </p:nvCxnSpPr>
          <p:spPr>
            <a:xfrm>
              <a:off x="1524000" y="29718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104"/>
            <p:cNvCxnSpPr/>
            <p:nvPr/>
          </p:nvCxnSpPr>
          <p:spPr>
            <a:xfrm>
              <a:off x="1524000" y="34290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6" name="Google Shape;176;p104"/>
            <p:cNvCxnSpPr/>
            <p:nvPr/>
          </p:nvCxnSpPr>
          <p:spPr>
            <a:xfrm>
              <a:off x="1524000" y="38862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04"/>
            <p:cNvCxnSpPr/>
            <p:nvPr/>
          </p:nvCxnSpPr>
          <p:spPr>
            <a:xfrm>
              <a:off x="1524000" y="43434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" name="Google Shape;178;p104"/>
            <p:cNvCxnSpPr/>
            <p:nvPr/>
          </p:nvCxnSpPr>
          <p:spPr>
            <a:xfrm>
              <a:off x="1524000" y="48006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" name="Google Shape;179;p104"/>
            <p:cNvCxnSpPr/>
            <p:nvPr/>
          </p:nvCxnSpPr>
          <p:spPr>
            <a:xfrm>
              <a:off x="1524000" y="5257800"/>
              <a:ext cx="3733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" name="Google Shape;180;p104"/>
            <p:cNvCxnSpPr/>
            <p:nvPr/>
          </p:nvCxnSpPr>
          <p:spPr>
            <a:xfrm>
              <a:off x="2058298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" name="Google Shape;181;p104"/>
            <p:cNvCxnSpPr/>
            <p:nvPr/>
          </p:nvCxnSpPr>
          <p:spPr>
            <a:xfrm>
              <a:off x="2589452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2" name="Google Shape;182;p104"/>
            <p:cNvCxnSpPr/>
            <p:nvPr/>
          </p:nvCxnSpPr>
          <p:spPr>
            <a:xfrm>
              <a:off x="3123750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" name="Google Shape;183;p104"/>
            <p:cNvCxnSpPr/>
            <p:nvPr/>
          </p:nvCxnSpPr>
          <p:spPr>
            <a:xfrm>
              <a:off x="3658048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" name="Google Shape;184;p104"/>
            <p:cNvCxnSpPr/>
            <p:nvPr/>
          </p:nvCxnSpPr>
          <p:spPr>
            <a:xfrm>
              <a:off x="4192346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04"/>
            <p:cNvCxnSpPr/>
            <p:nvPr/>
          </p:nvCxnSpPr>
          <p:spPr>
            <a:xfrm>
              <a:off x="4723502" y="1600200"/>
              <a:ext cx="0" cy="4114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6" name="Google Shape;186;p104"/>
            <p:cNvSpPr/>
            <p:nvPr/>
          </p:nvSpPr>
          <p:spPr>
            <a:xfrm>
              <a:off x="2589452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4"/>
            <p:cNvSpPr/>
            <p:nvPr/>
          </p:nvSpPr>
          <p:spPr>
            <a:xfrm>
              <a:off x="3123750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4"/>
            <p:cNvSpPr/>
            <p:nvPr/>
          </p:nvSpPr>
          <p:spPr>
            <a:xfrm>
              <a:off x="3658048" y="20574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04"/>
            <p:cNvSpPr/>
            <p:nvPr/>
          </p:nvSpPr>
          <p:spPr>
            <a:xfrm>
              <a:off x="2589452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04"/>
            <p:cNvSpPr/>
            <p:nvPr/>
          </p:nvSpPr>
          <p:spPr>
            <a:xfrm>
              <a:off x="3123750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4"/>
            <p:cNvSpPr/>
            <p:nvPr/>
          </p:nvSpPr>
          <p:spPr>
            <a:xfrm>
              <a:off x="3658048" y="25146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4"/>
            <p:cNvSpPr/>
            <p:nvPr/>
          </p:nvSpPr>
          <p:spPr>
            <a:xfrm>
              <a:off x="4192346" y="2971800"/>
              <a:ext cx="531156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04"/>
            <p:cNvSpPr/>
            <p:nvPr/>
          </p:nvSpPr>
          <p:spPr>
            <a:xfrm>
              <a:off x="2058298" y="2971800"/>
              <a:ext cx="531154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4"/>
            <p:cNvSpPr/>
            <p:nvPr/>
          </p:nvSpPr>
          <p:spPr>
            <a:xfrm>
              <a:off x="3126894" y="34290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00A84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4"/>
            <p:cNvSpPr/>
            <p:nvPr/>
          </p:nvSpPr>
          <p:spPr>
            <a:xfrm>
              <a:off x="2592596" y="3429000"/>
              <a:ext cx="534298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04"/>
            <p:cNvSpPr/>
            <p:nvPr/>
          </p:nvSpPr>
          <p:spPr>
            <a:xfrm>
              <a:off x="3661192" y="3429000"/>
              <a:ext cx="531154" cy="45720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04"/>
            <p:cNvSpPr/>
            <p:nvPr/>
          </p:nvSpPr>
          <p:spPr>
            <a:xfrm>
              <a:off x="3126894" y="38862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04"/>
            <p:cNvSpPr/>
            <p:nvPr/>
          </p:nvSpPr>
          <p:spPr>
            <a:xfrm>
              <a:off x="3123750" y="43434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04"/>
            <p:cNvSpPr/>
            <p:nvPr/>
          </p:nvSpPr>
          <p:spPr>
            <a:xfrm>
              <a:off x="3123750" y="48006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04"/>
            <p:cNvSpPr/>
            <p:nvPr/>
          </p:nvSpPr>
          <p:spPr>
            <a:xfrm>
              <a:off x="3661192" y="4334828"/>
              <a:ext cx="531154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04"/>
            <p:cNvSpPr/>
            <p:nvPr/>
          </p:nvSpPr>
          <p:spPr>
            <a:xfrm>
              <a:off x="3658048" y="48006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04"/>
            <p:cNvSpPr/>
            <p:nvPr/>
          </p:nvSpPr>
          <p:spPr>
            <a:xfrm>
              <a:off x="4192346" y="3886200"/>
              <a:ext cx="534298" cy="457200"/>
            </a:xfrm>
            <a:prstGeom prst="rect">
              <a:avLst/>
            </a:prstGeom>
            <a:solidFill>
              <a:srgbClr val="00A84C"/>
            </a:solidFill>
            <a:ln w="25400" cap="flat" cmpd="sng">
              <a:solidFill>
                <a:srgbClr val="1986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04"/>
          <p:cNvSpPr/>
          <p:nvPr/>
        </p:nvSpPr>
        <p:spPr>
          <a:xfrm>
            <a:off x="5735638" y="5711825"/>
            <a:ext cx="1295400" cy="457200"/>
          </a:xfrm>
          <a:prstGeom prst="rect">
            <a:avLst/>
          </a:prstGeom>
          <a:noFill/>
          <a:ln w="25400" cap="flat" cmpd="sng">
            <a:solidFill>
              <a:srgbClr val="1986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104"/>
          <p:cNvCxnSpPr/>
          <p:nvPr/>
        </p:nvCxnSpPr>
        <p:spPr>
          <a:xfrm rot="10800000" flipH="1">
            <a:off x="6248403" y="5178425"/>
            <a:ext cx="1687513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5" name="Google Shape;205;p104"/>
          <p:cNvSpPr txBox="1"/>
          <p:nvPr/>
        </p:nvSpPr>
        <p:spPr>
          <a:xfrm>
            <a:off x="7370766" y="3883025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(0, 0)</a:t>
            </a:r>
            <a:endParaRPr/>
          </a:p>
        </p:txBody>
      </p:sp>
      <p:cxnSp>
        <p:nvCxnSpPr>
          <p:cNvPr id="206" name="Google Shape;206;p104"/>
          <p:cNvCxnSpPr/>
          <p:nvPr/>
        </p:nvCxnSpPr>
        <p:spPr>
          <a:xfrm>
            <a:off x="7827963" y="4162425"/>
            <a:ext cx="247650" cy="177800"/>
          </a:xfrm>
          <a:prstGeom prst="straightConnector1">
            <a:avLst/>
          </a:prstGeom>
          <a:noFill/>
          <a:ln w="9525" cap="flat" cmpd="sng">
            <a:solidFill>
              <a:srgbClr val="1DB6D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7" name="Google Shape;207;p104"/>
          <p:cNvSpPr txBox="1"/>
          <p:nvPr/>
        </p:nvSpPr>
        <p:spPr>
          <a:xfrm>
            <a:off x="8545513" y="3698875"/>
            <a:ext cx="722312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(4, 0)</a:t>
            </a:r>
            <a:endParaRPr/>
          </a:p>
        </p:txBody>
      </p:sp>
      <p:cxnSp>
        <p:nvCxnSpPr>
          <p:cNvPr id="208" name="Google Shape;208;p104"/>
          <p:cNvCxnSpPr>
            <a:stCxn id="207" idx="2"/>
          </p:cNvCxnSpPr>
          <p:nvPr/>
        </p:nvCxnSpPr>
        <p:spPr>
          <a:xfrm>
            <a:off x="8906669" y="4067175"/>
            <a:ext cx="241200" cy="184200"/>
          </a:xfrm>
          <a:prstGeom prst="straightConnector1">
            <a:avLst/>
          </a:prstGeom>
          <a:noFill/>
          <a:ln w="9525" cap="flat" cmpd="sng">
            <a:solidFill>
              <a:srgbClr val="1DB6D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9" name="Google Shape;209;p104"/>
          <p:cNvSpPr txBox="1"/>
          <p:nvPr/>
        </p:nvSpPr>
        <p:spPr>
          <a:xfrm>
            <a:off x="8610603" y="3397250"/>
            <a:ext cx="606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x   y</a:t>
            </a:r>
            <a:endParaRPr/>
          </a:p>
        </p:txBody>
      </p:sp>
      <p:sp>
        <p:nvSpPr>
          <p:cNvPr id="210" name="Google Shape;210;p104"/>
          <p:cNvSpPr txBox="1"/>
          <p:nvPr/>
        </p:nvSpPr>
        <p:spPr>
          <a:xfrm>
            <a:off x="7448553" y="3598863"/>
            <a:ext cx="606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x   y</a:t>
            </a:r>
            <a:endParaRPr/>
          </a:p>
        </p:txBody>
      </p:sp>
      <p:sp>
        <p:nvSpPr>
          <p:cNvPr id="211" name="Google Shape;211;p104"/>
          <p:cNvSpPr txBox="1"/>
          <p:nvPr/>
        </p:nvSpPr>
        <p:spPr>
          <a:xfrm>
            <a:off x="10026653" y="5883275"/>
            <a:ext cx="722313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(2, 5)</a:t>
            </a:r>
            <a:endParaRPr/>
          </a:p>
        </p:txBody>
      </p:sp>
      <p:sp>
        <p:nvSpPr>
          <p:cNvPr id="212" name="Google Shape;212;p104"/>
          <p:cNvSpPr txBox="1"/>
          <p:nvPr/>
        </p:nvSpPr>
        <p:spPr>
          <a:xfrm>
            <a:off x="10101263" y="5624516"/>
            <a:ext cx="60801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x   y</a:t>
            </a:r>
            <a:endParaRPr/>
          </a:p>
        </p:txBody>
      </p:sp>
      <p:cxnSp>
        <p:nvCxnSpPr>
          <p:cNvPr id="213" name="Google Shape;213;p104"/>
          <p:cNvCxnSpPr>
            <a:stCxn id="211" idx="1"/>
          </p:cNvCxnSpPr>
          <p:nvPr/>
        </p:nvCxnSpPr>
        <p:spPr>
          <a:xfrm rot="10800000">
            <a:off x="8610653" y="5559525"/>
            <a:ext cx="1416000" cy="507900"/>
          </a:xfrm>
          <a:prstGeom prst="straightConnector1">
            <a:avLst/>
          </a:prstGeom>
          <a:noFill/>
          <a:ln w="9525" cap="flat" cmpd="sng">
            <a:solidFill>
              <a:srgbClr val="1DB6D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4" name="Google Shape;214;p104"/>
          <p:cNvSpPr txBox="1"/>
          <p:nvPr/>
        </p:nvSpPr>
        <p:spPr>
          <a:xfrm>
            <a:off x="4982922" y="579969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Opening and Displaying Images</a:t>
            </a:r>
            <a:endParaRPr/>
          </a:p>
        </p:txBody>
      </p:sp>
      <p:sp>
        <p:nvSpPr>
          <p:cNvPr id="221" name="Google Shape;221;p105"/>
          <p:cNvSpPr txBox="1"/>
          <p:nvPr/>
        </p:nvSpPr>
        <p:spPr>
          <a:xfrm>
            <a:off x="609600" y="2467982"/>
            <a:ext cx="8022336" cy="310854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Open an image file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'beach.jpg’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Display the 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  <p:sp>
        <p:nvSpPr>
          <p:cNvPr id="222" name="Google Shape;222;p105"/>
          <p:cNvSpPr txBox="1"/>
          <p:nvPr/>
        </p:nvSpPr>
        <p:spPr>
          <a:xfrm>
            <a:off x="609600" y="1211204"/>
            <a:ext cx="10972800" cy="1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Image.open(&lt;path&gt;)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returns a reference to the image in the file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&lt;img&gt;.show() – displays the image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Creating a New Image</a:t>
            </a:r>
            <a:endParaRPr/>
          </a:p>
        </p:txBody>
      </p:sp>
      <p:sp>
        <p:nvSpPr>
          <p:cNvPr id="229" name="Google Shape;229;p106"/>
          <p:cNvSpPr txBox="1"/>
          <p:nvPr/>
        </p:nvSpPr>
        <p:spPr>
          <a:xfrm>
            <a:off x="609600" y="2680925"/>
            <a:ext cx="10155936" cy="353943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'RGB'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Display the 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  <p:sp>
        <p:nvSpPr>
          <p:cNvPr id="230" name="Google Shape;230;p106"/>
          <p:cNvSpPr txBox="1"/>
          <p:nvPr/>
        </p:nvSpPr>
        <p:spPr>
          <a:xfrm>
            <a:off x="609600" y="1211204"/>
            <a:ext cx="10972800" cy="1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Image.new(&lt;format&gt;, &lt;tuple of width,height&gt;)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returns a reference to a new image of that type and size.  We’ll be using ‘RGB’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7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What is the image?</a:t>
            </a:r>
            <a:endParaRPr/>
          </a:p>
        </p:txBody>
      </p:sp>
      <p:graphicFrame>
        <p:nvGraphicFramePr>
          <p:cNvPr id="237" name="Google Shape;237;p107"/>
          <p:cNvGraphicFramePr/>
          <p:nvPr/>
        </p:nvGraphicFramePr>
        <p:xfrm>
          <a:off x="5925312" y="1920072"/>
          <a:ext cx="5303550" cy="3017850"/>
        </p:xfrm>
        <a:graphic>
          <a:graphicData uri="http://schemas.openxmlformats.org/drawingml/2006/table">
            <a:tbl>
              <a:tblPr firstRow="1" bandRow="1">
                <a:noFill/>
                <a:tableStyleId>{6C168D03-1F40-4527-9AE0-3B23E1093B7D}</a:tableStyleId>
              </a:tblPr>
              <a:tblGrid>
                <a:gridCol w="17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(255,255,255)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(255,255,255)</a:t>
                      </a:r>
                      <a:endParaRPr sz="2000" b="0" i="0" u="none" strike="noStrike" cap="none">
                        <a:solidFill>
                          <a:srgbClr val="162A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(255,255,255)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(255,255,255)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(255,255,255)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(255,255,255)</a:t>
                      </a:r>
                      <a:endParaRPr sz="2000" b="0" i="0" u="none" strike="noStrike" cap="none">
                        <a:solidFill>
                          <a:srgbClr val="162A4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62A4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(255,0,0)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(0,0,0)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8" name="Google Shape;238;p107"/>
          <p:cNvSpPr txBox="1"/>
          <p:nvPr/>
        </p:nvSpPr>
        <p:spPr>
          <a:xfrm>
            <a:off x="249238" y="971612"/>
            <a:ext cx="5212778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2-dimensional array of tuples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image has a width of 3 and a height of 6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has a row of white, a row of red, a row of black, and so forth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8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Accessing a Picture’s height and width</a:t>
            </a:r>
            <a:endParaRPr/>
          </a:p>
        </p:txBody>
      </p:sp>
      <p:sp>
        <p:nvSpPr>
          <p:cNvPr id="245" name="Google Shape;245;p108"/>
          <p:cNvSpPr txBox="1"/>
          <p:nvPr/>
        </p:nvSpPr>
        <p:spPr>
          <a:xfrm>
            <a:off x="609600" y="2067149"/>
            <a:ext cx="10155936" cy="360098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'RGB'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Display the 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46" name="Google Shape;246;p108"/>
          <p:cNvSpPr txBox="1"/>
          <p:nvPr/>
        </p:nvSpPr>
        <p:spPr>
          <a:xfrm>
            <a:off x="609600" y="5714200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(10, 20)</a:t>
            </a:r>
            <a:endParaRPr/>
          </a:p>
        </p:txBody>
      </p:sp>
      <p:sp>
        <p:nvSpPr>
          <p:cNvPr id="247" name="Google Shape;247;p108"/>
          <p:cNvSpPr txBox="1"/>
          <p:nvPr/>
        </p:nvSpPr>
        <p:spPr>
          <a:xfrm>
            <a:off x="4584192" y="5996976"/>
            <a:ext cx="6096000" cy="5232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108"/>
          <p:cNvSpPr txBox="1"/>
          <p:nvPr/>
        </p:nvSpPr>
        <p:spPr>
          <a:xfrm>
            <a:off x="609600" y="1211204"/>
            <a:ext cx="10972800" cy="1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&lt;img&gt;.size()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returns a tuple of the width/height of the &lt;img&gt;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9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Accessing and Changing Pixels</a:t>
            </a:r>
            <a:endParaRPr/>
          </a:p>
        </p:txBody>
      </p:sp>
      <p:sp>
        <p:nvSpPr>
          <p:cNvPr id="255" name="Google Shape;255;p109"/>
          <p:cNvSpPr txBox="1"/>
          <p:nvPr/>
        </p:nvSpPr>
        <p:spPr>
          <a:xfrm>
            <a:off x="496866" y="3688836"/>
            <a:ext cx="8022336" cy="224676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'beach.jpg'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getpixel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putpixel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</p:txBody>
      </p:sp>
      <p:sp>
        <p:nvSpPr>
          <p:cNvPr id="256" name="Google Shape;256;p109"/>
          <p:cNvSpPr txBox="1"/>
          <p:nvPr/>
        </p:nvSpPr>
        <p:spPr>
          <a:xfrm>
            <a:off x="609600" y="1524000"/>
            <a:ext cx="109728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&lt;img&gt;.getpixel(x,y)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returns the (r,g,b) tuple at the x,y location in the image. </a:t>
            </a:r>
            <a:endParaRPr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&lt;img&gt;.putpixel((x,y,), (r,g,b))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changes the pixel at the location in the tuple (x,y) to the color values specified in the tuple of ints (r,g,b)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Accessing and Changing Pixels</a:t>
            </a:r>
            <a:endParaRPr/>
          </a:p>
        </p:txBody>
      </p:sp>
      <p:sp>
        <p:nvSpPr>
          <p:cNvPr id="263" name="Google Shape;263;p110"/>
          <p:cNvSpPr txBox="1"/>
          <p:nvPr/>
        </p:nvSpPr>
        <p:spPr>
          <a:xfrm>
            <a:off x="609600" y="1334406"/>
            <a:ext cx="8022336" cy="224676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'beach.jpg'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getpixel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putpixel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),(</a:t>
            </a:r>
            <a:r>
              <a:rPr lang="en-US" sz="2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</p:txBody>
      </p:sp>
      <p:sp>
        <p:nvSpPr>
          <p:cNvPr id="264" name="Google Shape;264;p110"/>
          <p:cNvSpPr txBox="1"/>
          <p:nvPr/>
        </p:nvSpPr>
        <p:spPr>
          <a:xfrm>
            <a:off x="521918" y="3905207"/>
            <a:ext cx="10972800" cy="215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56862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does this code do?</a:t>
            </a:r>
            <a:endParaRPr sz="20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79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Makes the pixel at (0,0) black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79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Removes the red component of the pixel at (0,0)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79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Makes the entire image black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79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Removes the red component from the entire image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79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  <a:p>
            <a:pPr marL="482600" marR="0" lvl="0" indent="-254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56862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5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86" name="Google Shape;86;p95"/>
          <p:cNvSpPr txBox="1">
            <a:spLocks noGrp="1"/>
          </p:cNvSpPr>
          <p:nvPr>
            <p:ph type="body" idx="1"/>
          </p:nvPr>
        </p:nvSpPr>
        <p:spPr>
          <a:xfrm>
            <a:off x="609600" y="1196622"/>
            <a:ext cx="11130843" cy="515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Survey due next Tuesday at noon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Link on piazza and canvas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Please give us your candid feedback! </a:t>
            </a:r>
            <a:endParaRPr dirty="0"/>
          </a:p>
          <a:p>
            <a:pPr marL="12573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both positive and negative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Homework 6 due Monday at 10pm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Quiz 3 in lab next week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Project 1 – Full version due Tonight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Have fun!  Copilot strongly recommended.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Project 2 – Images</a:t>
            </a:r>
            <a:endParaRPr dirty="0"/>
          </a:p>
          <a:p>
            <a:pPr marL="8001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Releasing later today/tomorrow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Tomorrow is a holiday (no discussion, reduced lab/OH)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1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Saving an Image</a:t>
            </a:r>
            <a:endParaRPr/>
          </a:p>
        </p:txBody>
      </p:sp>
      <p:sp>
        <p:nvSpPr>
          <p:cNvPr id="271" name="Google Shape;271;p111"/>
          <p:cNvSpPr txBox="1"/>
          <p:nvPr/>
        </p:nvSpPr>
        <p:spPr>
          <a:xfrm>
            <a:off x="609600" y="2467982"/>
            <a:ext cx="8022336" cy="18158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PIL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'beach.jpg'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save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"new_file.jpg"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72" name="Google Shape;272;p111"/>
          <p:cNvSpPr txBox="1"/>
          <p:nvPr/>
        </p:nvSpPr>
        <p:spPr>
          <a:xfrm>
            <a:off x="609600" y="1211204"/>
            <a:ext cx="10972800" cy="146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&lt;img&gt;.save(&lt;path&gt;) </a:t>
            </a: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saves the image in the specified file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2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Changing Images</a:t>
            </a:r>
            <a:endParaRPr/>
          </a:p>
        </p:txBody>
      </p:sp>
      <p:sp>
        <p:nvSpPr>
          <p:cNvPr id="279" name="Google Shape;279;p112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r>
              <a:rPr lang="en-US"/>
              <a:t>We’ll write a bunch of functions to change images, but they can loosely be categorized as: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/>
              <a:t>Changing pixels based on pixel values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17647"/>
              <a:buChar char="–"/>
            </a:pPr>
            <a:r>
              <a:rPr lang="en-US"/>
              <a:t>Grayscale, negative, edge detection, etc.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/>
              <a:t>Changing pixels based on their location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17647"/>
              <a:buChar char="–"/>
            </a:pPr>
            <a:r>
              <a:rPr lang="en-US"/>
              <a:t>Drawing shapes, modifying parts of images, rotating, mirroring, etc.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/>
              <a:t>Changing pixels based on a combination of values and locations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17647"/>
              <a:buChar char="–"/>
            </a:pPr>
            <a:r>
              <a:rPr lang="en-US"/>
              <a:t>Red eye reduction, blemish removal, etc.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Char char="•"/>
            </a:pPr>
            <a:r>
              <a:rPr lang="en-US"/>
              <a:t>Combining multiple images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17647"/>
              <a:buChar char="–"/>
            </a:pPr>
            <a:r>
              <a:rPr lang="en-US"/>
              <a:t>Collages, green screen substitution, blending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17647"/>
              <a:buNone/>
            </a:pP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3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What does this function do?</a:t>
            </a:r>
            <a:endParaRPr/>
          </a:p>
        </p:txBody>
      </p:sp>
      <p:sp>
        <p:nvSpPr>
          <p:cNvPr id="286" name="Google Shape;286;p113"/>
          <p:cNvSpPr txBox="1"/>
          <p:nvPr/>
        </p:nvSpPr>
        <p:spPr>
          <a:xfrm>
            <a:off x="609600" y="1334406"/>
            <a:ext cx="11060482" cy="267765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mystery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.size</a:t>
            </a:r>
            <a:endParaRPr sz="2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.getpixel((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.putpixel((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US" sz="2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</p:txBody>
      </p:sp>
      <p:sp>
        <p:nvSpPr>
          <p:cNvPr id="287" name="Google Shape;287;p113"/>
          <p:cNvSpPr txBox="1"/>
          <p:nvPr/>
        </p:nvSpPr>
        <p:spPr>
          <a:xfrm>
            <a:off x="521918" y="4118149"/>
            <a:ext cx="10972800" cy="215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Does not change the image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Swaps the green and blue components of each pixel in the image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Makes the entire image black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Removes the red component from the entire image</a:t>
            </a:r>
            <a:endParaRPr/>
          </a:p>
          <a:p>
            <a:pPr marL="482600" marR="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33056"/>
              <a:buFont typeface="Arial"/>
              <a:buAutoNum type="alphaUcPeriod"/>
            </a:pPr>
            <a:r>
              <a:rPr lang="en-US" sz="2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  <a:endParaRPr/>
          </a:p>
          <a:p>
            <a:pPr marL="482600" marR="0" lvl="0" indent="-254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44144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4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718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Buggy Draw Rectangle</a:t>
            </a:r>
            <a:endParaRPr/>
          </a:p>
        </p:txBody>
      </p:sp>
      <p:sp>
        <p:nvSpPr>
          <p:cNvPr id="294" name="Google Shape;294;p114"/>
          <p:cNvSpPr txBox="1"/>
          <p:nvPr/>
        </p:nvSpPr>
        <p:spPr>
          <a:xfrm>
            <a:off x="522962" y="4255094"/>
            <a:ext cx="701770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What line(s) of code do we need to fix?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 7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Lines 3 and 7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Lines 5 and 6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 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5" name="Google Shape;295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82" y="748622"/>
            <a:ext cx="9445668" cy="177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3641" y="686773"/>
            <a:ext cx="2057922" cy="137997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114"/>
          <p:cNvSpPr txBox="1"/>
          <p:nvPr/>
        </p:nvSpPr>
        <p:spPr>
          <a:xfrm>
            <a:off x="240082" y="2693877"/>
            <a:ext cx="7300586" cy="132343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'RGB'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drawRectangle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  <p:pic>
        <p:nvPicPr>
          <p:cNvPr id="298" name="Google Shape;298;p114"/>
          <p:cNvPicPr preferRelativeResize="0"/>
          <p:nvPr/>
        </p:nvPicPr>
        <p:blipFill rotWithShape="1">
          <a:blip r:embed="rId5">
            <a:alphaModFix/>
          </a:blip>
          <a:srcRect l="2366" t="4241" r="3681" b="4241"/>
          <a:stretch/>
        </p:blipFill>
        <p:spPr>
          <a:xfrm>
            <a:off x="9873641" y="2423958"/>
            <a:ext cx="2057922" cy="134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" name="Google Shape;299;p114"/>
          <p:cNvSpPr txBox="1"/>
          <p:nvPr/>
        </p:nvSpPr>
        <p:spPr>
          <a:xfrm>
            <a:off x="9873641" y="323673"/>
            <a:ext cx="2057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original</a:t>
            </a:r>
            <a:endParaRPr/>
          </a:p>
        </p:txBody>
      </p:sp>
      <p:sp>
        <p:nvSpPr>
          <p:cNvPr id="300" name="Google Shape;300;p114"/>
          <p:cNvSpPr txBox="1"/>
          <p:nvPr/>
        </p:nvSpPr>
        <p:spPr>
          <a:xfrm>
            <a:off x="9873641" y="2066751"/>
            <a:ext cx="20579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Write a grayscale function (together)</a:t>
            </a:r>
            <a:endParaRPr/>
          </a:p>
        </p:txBody>
      </p:sp>
      <p:sp>
        <p:nvSpPr>
          <p:cNvPr id="307" name="Google Shape;307;p115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Let’s write this in steps:</a:t>
            </a:r>
            <a:endParaRPr/>
          </a:p>
          <a:p>
            <a:pPr marL="53975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Make the image (parameter) grayscale</a:t>
            </a:r>
            <a:endParaRPr/>
          </a:p>
          <a:p>
            <a:pPr marL="53975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Don’t change the parameter image.  Instead, make a new image that is a copy of the original, make it grayscale, and return it</a:t>
            </a:r>
            <a:endParaRPr/>
          </a:p>
          <a:p>
            <a:pPr marL="539750" lvl="0" indent="-5143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Make just a region of the picture grayscale</a:t>
            </a:r>
            <a:endParaRPr/>
          </a:p>
          <a:p>
            <a:pPr marL="996950" lvl="1" indent="-514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Handle user errors with bad coordinates</a:t>
            </a:r>
            <a:endParaRPr/>
          </a:p>
          <a:p>
            <a:pPr marL="48260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Why is the final version of grayscale better?</a:t>
            </a:r>
            <a:endParaRPr/>
          </a:p>
        </p:txBody>
      </p:sp>
      <p:sp>
        <p:nvSpPr>
          <p:cNvPr id="314" name="Google Shape;314;p116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We often want to avoid changing the source image.  However, this might be debatable as this function uses more space/memory.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Allowing the user to specify the range makes the function more versatile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/>
              <a:t>Adding protection against “user” (user of the function) error avoids walking off the end of the image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482600" lvl="1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21" name="Google Shape;321;p117"/>
          <p:cNvSpPr txBox="1">
            <a:spLocks noGrp="1"/>
          </p:cNvSpPr>
          <p:nvPr>
            <p:ph type="body" idx="1"/>
          </p:nvPr>
        </p:nvSpPr>
        <p:spPr>
          <a:xfrm>
            <a:off x="609600" y="1196622"/>
            <a:ext cx="11130843" cy="515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Pillow (PIL) library offers useful functions for working with images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We can manipulate images in a variety of ways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Today we did basic operations like grayscale and drawing rectangles, we’ll grow the complexity in the next few classes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6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Question</a:t>
            </a:r>
            <a:endParaRPr/>
          </a:p>
        </p:txBody>
      </p:sp>
      <p:sp>
        <p:nvSpPr>
          <p:cNvPr id="93" name="Google Shape;93;p96"/>
          <p:cNvSpPr txBox="1">
            <a:spLocks noGrp="1"/>
          </p:cNvSpPr>
          <p:nvPr>
            <p:ph type="body" idx="1"/>
          </p:nvPr>
        </p:nvSpPr>
        <p:spPr>
          <a:xfrm>
            <a:off x="609600" y="1196622"/>
            <a:ext cx="11130843" cy="515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 on Tuesday of Thanksgiving week.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Two options: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UcPeriod"/>
            </a:pPr>
            <a:r>
              <a:rPr lang="en-US"/>
              <a:t>Online via zoom at regularly scheduled section times, we’ll do breakout rooms for discussion and use the poll feature for voting.</a:t>
            </a:r>
            <a:endParaRPr/>
          </a:p>
          <a:p>
            <a:pPr marL="51435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UcPeriod"/>
            </a:pPr>
            <a:r>
              <a:rPr lang="en-US"/>
              <a:t>Video recording of the lecture where I’ll pause at each question to give you an opportunity to think on your own, then continue with the answer.</a:t>
            </a:r>
            <a:endParaRPr/>
          </a:p>
          <a:p>
            <a:pPr marL="80010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7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Go farther with Markov Text Generation!</a:t>
            </a:r>
            <a:endParaRPr/>
          </a:p>
        </p:txBody>
      </p:sp>
      <p:sp>
        <p:nvSpPr>
          <p:cNvPr id="100" name="Google Shape;100;p97"/>
          <p:cNvSpPr txBox="1">
            <a:spLocks noGrp="1"/>
          </p:cNvSpPr>
          <p:nvPr>
            <p:ph type="body" idx="1"/>
          </p:nvPr>
        </p:nvSpPr>
        <p:spPr>
          <a:xfrm>
            <a:off x="609600" y="1219200"/>
            <a:ext cx="10972800" cy="503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Context is a single word, but if you make it multiple words, it’ll get better. (But too many words of context just repeats the source, so find a balance.)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/>
              <a:t>Could use average/median list length as a measure of variation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Whenever we run out of words, let’s start with the first word in the source.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/>
              <a:t>Next step, rather than starting with the first word in the source file, could we randomly pick a different word?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Char char="–"/>
            </a:pPr>
            <a:r>
              <a:rPr lang="en-US"/>
              <a:t>Randomly pick a key from the dictionary?</a:t>
            </a:r>
            <a:endParaRPr/>
          </a:p>
          <a:p>
            <a:pPr marL="137160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8108"/>
              <a:buChar char="•"/>
            </a:pPr>
            <a:r>
              <a:rPr lang="en-US"/>
              <a:t>Advanced, keep trying until you find a capitalized word at the start of the sentence, then run with that.</a:t>
            </a:r>
            <a:endParaRPr/>
          </a:p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8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Project 2</a:t>
            </a:r>
            <a:endParaRPr/>
          </a:p>
        </p:txBody>
      </p:sp>
      <p:sp>
        <p:nvSpPr>
          <p:cNvPr id="106" name="Google Shape;106;p9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 a photo collage/image of your choosing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at least 3 source images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at least 4 functions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 use of outside tools (photoshop etc.)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Only use the built-in functions in PIL that we learn in class today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Opening, showing, writing files.  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Size of the image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Reading and writing of each pixel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9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Project 2 – Some examples--- but be creative!</a:t>
            </a:r>
            <a:endParaRPr/>
          </a:p>
        </p:txBody>
      </p:sp>
      <p:pic>
        <p:nvPicPr>
          <p:cNvPr id="112" name="Google Shape;112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40" y="1353274"/>
            <a:ext cx="3292216" cy="219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7131" y="1353274"/>
            <a:ext cx="2973348" cy="222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7840" y="3693758"/>
            <a:ext cx="1804416" cy="239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6928" y="3718674"/>
            <a:ext cx="3393551" cy="238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00564" y="1353274"/>
            <a:ext cx="3015462" cy="219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9" descr="C:\Users\lporter1\Dropbox\ArtShowFA12\art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00564" y="3754444"/>
            <a:ext cx="3081836" cy="224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Learning Goals for Today</a:t>
            </a:r>
            <a:endParaRPr/>
          </a:p>
        </p:txBody>
      </p:sp>
      <p:sp>
        <p:nvSpPr>
          <p:cNvPr id="124" name="Google Shape;124;p100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By the end of today’s lecture, you should be able to: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 and modify basic Python code that manipulates images using the Pillow (PIL) library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1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What is a Picture?</a:t>
            </a:r>
            <a:endParaRPr/>
          </a:p>
        </p:txBody>
      </p:sp>
      <p:pic>
        <p:nvPicPr>
          <p:cNvPr id="131" name="Google Shape;131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353274"/>
            <a:ext cx="32099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Digitizing pictures as bunches of little dots</a:t>
            </a: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/>
              <a:t>We digitize pictures into lots of little dots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/>
              <a:t>Enough dots and it looks like a continuous whole to our eye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000"/>
              <a:t>Our eye has limited resolution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000"/>
              <a:t>Our background/depth </a:t>
            </a:r>
            <a:r>
              <a:rPr lang="en-US" sz="2000" i="1"/>
              <a:t>acuity</a:t>
            </a:r>
            <a:r>
              <a:rPr lang="en-US" sz="2000"/>
              <a:t> is particularly low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/>
              <a:t>Each picture element is referred to as a </a:t>
            </a:r>
            <a:r>
              <a:rPr lang="en-US" sz="2400" i="1"/>
              <a:t>pixel</a:t>
            </a:r>
            <a:endParaRPr/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3748088"/>
            <a:ext cx="3962400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2233</Words>
  <Application>Microsoft Office PowerPoint</Application>
  <PresentationFormat>Widescreen</PresentationFormat>
  <Paragraphs>305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Times</vt:lpstr>
      <vt:lpstr>Open Sans</vt:lpstr>
      <vt:lpstr>Source Sans Pro</vt:lpstr>
      <vt:lpstr>Arial</vt:lpstr>
      <vt:lpstr>Open Sans SemiBold</vt:lpstr>
      <vt:lpstr>Consolas</vt:lpstr>
      <vt:lpstr>Courier New</vt:lpstr>
      <vt:lpstr>Office Theme</vt:lpstr>
      <vt:lpstr>CSE 8A – Introduction to  Programming and Computational Problem Solving I</vt:lpstr>
      <vt:lpstr>Announcements</vt:lpstr>
      <vt:lpstr>Question</vt:lpstr>
      <vt:lpstr>Go farther with Markov Text Generation!</vt:lpstr>
      <vt:lpstr>Project 2</vt:lpstr>
      <vt:lpstr>Project 2 – Some examples--- but be creative!</vt:lpstr>
      <vt:lpstr>Learning Goals for Today</vt:lpstr>
      <vt:lpstr>What is a Picture?</vt:lpstr>
      <vt:lpstr>Digitizing pictures as bunches of little dots</vt:lpstr>
      <vt:lpstr>Images are collections of pixels</vt:lpstr>
      <vt:lpstr>Common Colors</vt:lpstr>
      <vt:lpstr>Pillow* – the image processing library for Python</vt:lpstr>
      <vt:lpstr>Pixels in an Image (using PIL)</vt:lpstr>
      <vt:lpstr>Opening and Displaying Images</vt:lpstr>
      <vt:lpstr>Creating a New Image</vt:lpstr>
      <vt:lpstr>What is the image?</vt:lpstr>
      <vt:lpstr>Accessing a Picture’s height and width</vt:lpstr>
      <vt:lpstr>Accessing and Changing Pixels</vt:lpstr>
      <vt:lpstr>Accessing and Changing Pixels</vt:lpstr>
      <vt:lpstr>Saving an Image</vt:lpstr>
      <vt:lpstr>Changing Images</vt:lpstr>
      <vt:lpstr>What does this function do?</vt:lpstr>
      <vt:lpstr>Buggy Draw Rectangle</vt:lpstr>
      <vt:lpstr>Write a grayscale function (together)</vt:lpstr>
      <vt:lpstr>Why is the final version of grayscale better?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8A – Introduction to  Programming and Computational Problem Solving I</dc:title>
  <dc:creator>Leo Porter</dc:creator>
  <cp:lastModifiedBy>Leo Porter</cp:lastModifiedBy>
  <cp:revision>6</cp:revision>
  <dcterms:created xsi:type="dcterms:W3CDTF">2019-07-17T06:14:48Z</dcterms:created>
  <dcterms:modified xsi:type="dcterms:W3CDTF">2024-02-02T17:30:28Z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